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7" r:id="rId5"/>
    <p:sldId id="268" r:id="rId6"/>
    <p:sldId id="266" r:id="rId7"/>
  </p:sldIdLst>
  <p:sldSz cx="12192000" cy="6858000"/>
  <p:notesSz cx="6858000" cy="12192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Playfair Display Black" panose="00000A00000000000000" pitchFamily="2" charset="0"/>
      <p:bold r:id="rId13"/>
      <p:boldItalic r:id="rId14"/>
    </p:embeddedFont>
    <p:embeddedFont>
      <p:font typeface="Raleway SemiBold" panose="020B0703030101060003" pitchFamily="34" charset="0"/>
      <p:bold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el Patel" initials="NP" lastIdx="1" clrIdx="0">
    <p:extLst>
      <p:ext uri="{19B8F6BF-5375-455C-9EA6-DF929625EA0E}">
        <p15:presenceInfo xmlns:p15="http://schemas.microsoft.com/office/powerpoint/2012/main" userId="218387a6fbc379b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4438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66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08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 t="25061" b="25061"/>
          <a:stretch/>
        </p:blipFill>
        <p:spPr>
          <a:xfrm>
            <a:off x="0" y="0"/>
            <a:ext cx="12188952" cy="6856286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2628243" y="2285429"/>
            <a:ext cx="6941989" cy="2275906"/>
          </a:xfrm>
          <a:prstGeom prst="rect">
            <a:avLst/>
          </a:prstGeom>
          <a:solidFill>
            <a:srgbClr val="000000">
              <a:alpha val="30000"/>
            </a:srgbClr>
          </a:solidFill>
        </p:spPr>
      </p:sp>
      <p:sp>
        <p:nvSpPr>
          <p:cNvPr id="4" name="Object 3"/>
          <p:cNvSpPr/>
          <p:nvPr/>
        </p:nvSpPr>
        <p:spPr>
          <a:xfrm>
            <a:off x="5618345" y="4448500"/>
            <a:ext cx="952262" cy="47613"/>
          </a:xfrm>
          <a:prstGeom prst="rect">
            <a:avLst/>
          </a:prstGeom>
          <a:solidFill>
            <a:srgbClr val="FFFFFF"/>
          </a:solidFill>
        </p:spPr>
      </p:sp>
      <p:sp>
        <p:nvSpPr>
          <p:cNvPr id="5" name="Object 4"/>
          <p:cNvSpPr/>
          <p:nvPr/>
        </p:nvSpPr>
        <p:spPr>
          <a:xfrm>
            <a:off x="285679" y="2562417"/>
            <a:ext cx="11617595" cy="16242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7169"/>
              </a:lnSpc>
              <a:spcAft>
                <a:spcPts val="600"/>
              </a:spcAft>
              <a:buNone/>
            </a:pPr>
            <a:r>
              <a:rPr lang="en-US" sz="6800" b="1" dirty="0" err="1">
                <a:solidFill>
                  <a:srgbClr val="FFFFFF"/>
                </a:solidFill>
                <a:latin typeface="Playfair Display Black" pitchFamily="34" charset="0"/>
                <a:ea typeface="Playfair Display Black" pitchFamily="34" charset="-122"/>
                <a:cs typeface="Playfair Display Black" pitchFamily="34" charset="-120"/>
              </a:rPr>
              <a:t>AirBnB</a:t>
            </a:r>
            <a:endParaRPr lang="en-US" sz="6800" b="1" dirty="0">
              <a:solidFill>
                <a:srgbClr val="FFFFFF"/>
              </a:solidFill>
              <a:latin typeface="Playfair Display Black" pitchFamily="34" charset="0"/>
              <a:ea typeface="Playfair Display Black" pitchFamily="34" charset="-122"/>
              <a:cs typeface="Playfair Display Black" pitchFamily="34" charset="-120"/>
            </a:endParaRPr>
          </a:p>
          <a:p>
            <a:pPr algn="ctr">
              <a:lnSpc>
                <a:spcPts val="7169"/>
              </a:lnSpc>
              <a:spcAft>
                <a:spcPts val="600"/>
              </a:spcAft>
              <a:buNone/>
            </a:pPr>
            <a:r>
              <a:rPr lang="en-US" sz="6800" b="1" dirty="0">
                <a:solidFill>
                  <a:srgbClr val="FFFFFF"/>
                </a:solidFill>
                <a:latin typeface="Playfair Display Black" pitchFamily="34" charset="0"/>
              </a:rPr>
              <a:t>Price Distribution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/>
        </p:nvSpPr>
        <p:spPr>
          <a:xfrm>
            <a:off x="5618345" y="1065203"/>
            <a:ext cx="952262" cy="47613"/>
          </a:xfrm>
          <a:prstGeom prst="rect">
            <a:avLst/>
          </a:prstGeom>
          <a:solidFill>
            <a:srgbClr val="00A0B0"/>
          </a:solidFill>
        </p:spPr>
      </p:sp>
      <p:sp>
        <p:nvSpPr>
          <p:cNvPr id="5" name="Object 4"/>
          <p:cNvSpPr/>
          <p:nvPr/>
        </p:nvSpPr>
        <p:spPr>
          <a:xfrm>
            <a:off x="95226" y="408226"/>
            <a:ext cx="11998500" cy="371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84"/>
              </a:lnSpc>
              <a:spcAft>
                <a:spcPts val="600"/>
              </a:spcAft>
              <a:buNone/>
            </a:pPr>
            <a:r>
              <a:rPr lang="en-US" sz="3400" b="1" dirty="0" err="1">
                <a:solidFill>
                  <a:srgbClr val="333333"/>
                </a:solidFill>
                <a:latin typeface="Playfair Display Black" pitchFamily="34" charset="0"/>
                <a:ea typeface="Playfair Display Black" pitchFamily="34" charset="-122"/>
                <a:cs typeface="Playfair Display Black" pitchFamily="34" charset="-120"/>
              </a:rPr>
              <a:t>AirBnb</a:t>
            </a:r>
            <a:r>
              <a:rPr lang="en-US" sz="3400" b="1" dirty="0">
                <a:solidFill>
                  <a:srgbClr val="333333"/>
                </a:solidFill>
                <a:latin typeface="Playfair Display Black" pitchFamily="34" charset="0"/>
                <a:ea typeface="Playfair Display Black" pitchFamily="34" charset="-122"/>
                <a:cs typeface="Playfair Display Black" pitchFamily="34" charset="-120"/>
              </a:rPr>
              <a:t> Room Types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6094476" y="2389100"/>
            <a:ext cx="1142714" cy="4094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15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1</a:t>
            </a: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6475381" y="2417668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8" name="Object 7"/>
          <p:cNvSpPr/>
          <p:nvPr/>
        </p:nvSpPr>
        <p:spPr>
          <a:xfrm>
            <a:off x="7230718" y="2389100"/>
            <a:ext cx="4863008" cy="6737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82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The vast majority of rooms are for entire apartments and private rooms.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6088004" y="4356544"/>
            <a:ext cx="1142714" cy="4094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r>
              <a:rPr lang="en-US" sz="15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2</a:t>
            </a:r>
            <a:endParaRPr lang="en-US" dirty="0"/>
          </a:p>
        </p:txBody>
      </p:sp>
      <p:sp>
        <p:nvSpPr>
          <p:cNvPr id="10" name="Object 9"/>
          <p:cNvSpPr/>
          <p:nvPr/>
        </p:nvSpPr>
        <p:spPr>
          <a:xfrm>
            <a:off x="6468909" y="4385112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11" name="Object 10"/>
          <p:cNvSpPr/>
          <p:nvPr/>
        </p:nvSpPr>
        <p:spPr>
          <a:xfrm>
            <a:off x="7230718" y="4356544"/>
            <a:ext cx="4863008" cy="6737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982"/>
              </a:lnSpc>
              <a:spcAft>
                <a:spcPts val="600"/>
              </a:spcAft>
              <a:buNone/>
            </a:pPr>
            <a: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Shared and hotel rooms make up a tiny amount of listings</a:t>
            </a:r>
            <a:endParaRPr lang="en-US" dirty="0"/>
          </a:p>
        </p:txBody>
      </p:sp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A67BF1D4-9389-4AA2-8BA3-C4B5AFD36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861" y="1664356"/>
            <a:ext cx="5017643" cy="412844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/>
        </p:nvSpPr>
        <p:spPr>
          <a:xfrm>
            <a:off x="5618345" y="1065203"/>
            <a:ext cx="952262" cy="47613"/>
          </a:xfrm>
          <a:prstGeom prst="rect">
            <a:avLst/>
          </a:prstGeom>
          <a:solidFill>
            <a:srgbClr val="E74C3C"/>
          </a:solidFill>
        </p:spPr>
      </p:sp>
      <p:sp>
        <p:nvSpPr>
          <p:cNvPr id="5" name="Object 4"/>
          <p:cNvSpPr/>
          <p:nvPr/>
        </p:nvSpPr>
        <p:spPr>
          <a:xfrm>
            <a:off x="95226" y="408226"/>
            <a:ext cx="11998500" cy="371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84"/>
              </a:lnSpc>
              <a:spcAft>
                <a:spcPts val="600"/>
              </a:spcAft>
              <a:buNone/>
            </a:pPr>
            <a:r>
              <a:rPr lang="en-US" sz="3400" b="1" dirty="0">
                <a:solidFill>
                  <a:srgbClr val="333333"/>
                </a:solidFill>
                <a:latin typeface="Playfair Display Black" pitchFamily="34" charset="0"/>
              </a:rPr>
              <a:t>General Price Distribution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94398A-3C35-430D-86B9-6BF27F3A11BD}"/>
              </a:ext>
            </a:extLst>
          </p:cNvPr>
          <p:cNvSpPr txBox="1"/>
          <p:nvPr/>
        </p:nvSpPr>
        <p:spPr>
          <a:xfrm>
            <a:off x="9646920" y="2209800"/>
            <a:ext cx="219616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The overall price distribution is very positively skewed</a:t>
            </a:r>
            <a:br>
              <a:rPr lang="en-GB" dirty="0"/>
            </a:b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This represents distribution when listing over $1500 are removed.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18" name="Picture 17" descr="Chart, histogram&#10;&#10;Description automatically generated">
            <a:extLst>
              <a:ext uri="{FF2B5EF4-FFF2-40B4-BE49-F238E27FC236}">
                <a16:creationId xmlns:a16="http://schemas.microsoft.com/office/drawing/2014/main" id="{8530504C-119D-4765-A7FB-2992F2443A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703" y="1324772"/>
            <a:ext cx="8415697" cy="5533228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3248A1DB-4C7F-4B6F-886C-4637B32D6956}"/>
              </a:ext>
            </a:extLst>
          </p:cNvPr>
          <p:cNvSpPr/>
          <p:nvPr/>
        </p:nvSpPr>
        <p:spPr>
          <a:xfrm>
            <a:off x="9599581" y="2219325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40D34AC6-BEA8-47DF-9A9C-AA7012D66E0D}"/>
              </a:ext>
            </a:extLst>
          </p:cNvPr>
          <p:cNvSpPr/>
          <p:nvPr/>
        </p:nvSpPr>
        <p:spPr>
          <a:xfrm>
            <a:off x="9599580" y="3840053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/>
        </p:nvSpPr>
        <p:spPr>
          <a:xfrm>
            <a:off x="5618345" y="1065203"/>
            <a:ext cx="952262" cy="47613"/>
          </a:xfrm>
          <a:prstGeom prst="rect">
            <a:avLst/>
          </a:prstGeom>
          <a:solidFill>
            <a:srgbClr val="E74C3C"/>
          </a:solidFill>
        </p:spPr>
      </p:sp>
      <p:sp>
        <p:nvSpPr>
          <p:cNvPr id="5" name="Object 4"/>
          <p:cNvSpPr/>
          <p:nvPr/>
        </p:nvSpPr>
        <p:spPr>
          <a:xfrm>
            <a:off x="95226" y="408226"/>
            <a:ext cx="11998500" cy="371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84"/>
              </a:lnSpc>
              <a:spcAft>
                <a:spcPts val="600"/>
              </a:spcAft>
              <a:buNone/>
            </a:pPr>
            <a:r>
              <a:rPr lang="en-US" sz="3400" b="1" dirty="0">
                <a:solidFill>
                  <a:srgbClr val="333333"/>
                </a:solidFill>
                <a:latin typeface="Playfair Display Black" pitchFamily="34" charset="0"/>
              </a:rPr>
              <a:t>Mean price distribution by state &amp; room type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94398A-3C35-430D-86B9-6BF27F3A11BD}"/>
              </a:ext>
            </a:extLst>
          </p:cNvPr>
          <p:cNvSpPr txBox="1"/>
          <p:nvPr/>
        </p:nvSpPr>
        <p:spPr>
          <a:xfrm>
            <a:off x="9646920" y="2209800"/>
            <a:ext cx="219616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Illinois, Nevada and New York contain larger proportion of hotel listings</a:t>
            </a:r>
            <a:br>
              <a:rPr lang="en-GB" dirty="0"/>
            </a:b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Lots of outliers, high priced hotel rooms pushing the mean higher in Illinois.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C51D25EA-E254-4E4E-BFCE-60534724A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10" y="1208040"/>
            <a:ext cx="8749369" cy="5442743"/>
          </a:xfrm>
          <a:prstGeom prst="rect">
            <a:avLst/>
          </a:prstGeom>
        </p:spPr>
      </p:pic>
      <p:sp>
        <p:nvSpPr>
          <p:cNvPr id="6" name="Object 6">
            <a:extLst>
              <a:ext uri="{FF2B5EF4-FFF2-40B4-BE49-F238E27FC236}">
                <a16:creationId xmlns:a16="http://schemas.microsoft.com/office/drawing/2014/main" id="{9BC5845D-DB28-44F3-9D29-A6F0188ADA9A}"/>
              </a:ext>
            </a:extLst>
          </p:cNvPr>
          <p:cNvSpPr/>
          <p:nvPr/>
        </p:nvSpPr>
        <p:spPr>
          <a:xfrm>
            <a:off x="9604124" y="2209800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7" name="Object 9">
            <a:extLst>
              <a:ext uri="{FF2B5EF4-FFF2-40B4-BE49-F238E27FC236}">
                <a16:creationId xmlns:a16="http://schemas.microsoft.com/office/drawing/2014/main" id="{C1B53C36-B5E8-4CC8-9AEC-8C3D47CCD05C}"/>
              </a:ext>
            </a:extLst>
          </p:cNvPr>
          <p:cNvSpPr/>
          <p:nvPr/>
        </p:nvSpPr>
        <p:spPr>
          <a:xfrm>
            <a:off x="9604124" y="3830528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</p:spTree>
    <p:extLst>
      <p:ext uri="{BB962C8B-B14F-4D97-AF65-F5344CB8AC3E}">
        <p14:creationId xmlns:p14="http://schemas.microsoft.com/office/powerpoint/2010/main" val="214372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/>
          <p:nvPr/>
        </p:nvSpPr>
        <p:spPr>
          <a:xfrm>
            <a:off x="5618345" y="1065203"/>
            <a:ext cx="952262" cy="47613"/>
          </a:xfrm>
          <a:prstGeom prst="rect">
            <a:avLst/>
          </a:prstGeom>
          <a:solidFill>
            <a:srgbClr val="E74C3C"/>
          </a:solidFill>
        </p:spPr>
      </p:sp>
      <p:sp>
        <p:nvSpPr>
          <p:cNvPr id="5" name="Object 4"/>
          <p:cNvSpPr/>
          <p:nvPr/>
        </p:nvSpPr>
        <p:spPr>
          <a:xfrm>
            <a:off x="95226" y="408226"/>
            <a:ext cx="11998500" cy="371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84"/>
              </a:lnSpc>
              <a:spcAft>
                <a:spcPts val="600"/>
              </a:spcAft>
              <a:buNone/>
            </a:pPr>
            <a:r>
              <a:rPr lang="en-US" sz="3400" b="1" dirty="0">
                <a:solidFill>
                  <a:srgbClr val="333333"/>
                </a:solidFill>
                <a:latin typeface="Playfair Display Black" pitchFamily="34" charset="0"/>
              </a:rPr>
              <a:t>Median price distribution by state &amp; room type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E94398A-3C35-430D-86B9-6BF27F3A11BD}"/>
              </a:ext>
            </a:extLst>
          </p:cNvPr>
          <p:cNvSpPr txBox="1"/>
          <p:nvPr/>
        </p:nvSpPr>
        <p:spPr>
          <a:xfrm>
            <a:off x="9401176" y="1651830"/>
            <a:ext cx="227427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When the median is considered Illinois shows to have apartments with a higher price</a:t>
            </a:r>
            <a:br>
              <a:rPr lang="en-GB" dirty="0"/>
            </a:br>
            <a:endParaRPr lang="en-GB" dirty="0"/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solidFill>
                  <a:srgbClr val="333333"/>
                </a:solidFill>
                <a:latin typeface="Raleway SemiBold" pitchFamily="34" charset="0"/>
              </a:rPr>
              <a:t>New York and Nevada provides travellers with great value compared to hotel rooms.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2533CA42-3EDF-4503-82F7-359998F60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92" y="1398495"/>
            <a:ext cx="8173888" cy="5364279"/>
          </a:xfrm>
          <a:prstGeom prst="rect">
            <a:avLst/>
          </a:prstGeom>
        </p:spPr>
      </p:pic>
      <p:sp>
        <p:nvSpPr>
          <p:cNvPr id="7" name="Object 6">
            <a:extLst>
              <a:ext uri="{FF2B5EF4-FFF2-40B4-BE49-F238E27FC236}">
                <a16:creationId xmlns:a16="http://schemas.microsoft.com/office/drawing/2014/main" id="{90295A48-8568-46EF-802F-81569FEC67BF}"/>
              </a:ext>
            </a:extLst>
          </p:cNvPr>
          <p:cNvSpPr/>
          <p:nvPr/>
        </p:nvSpPr>
        <p:spPr>
          <a:xfrm>
            <a:off x="9351931" y="1651830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8" name="Object 9">
            <a:extLst>
              <a:ext uri="{FF2B5EF4-FFF2-40B4-BE49-F238E27FC236}">
                <a16:creationId xmlns:a16="http://schemas.microsoft.com/office/drawing/2014/main" id="{6871A55E-E82F-42F2-B56C-0E70BACA677C}"/>
              </a:ext>
            </a:extLst>
          </p:cNvPr>
          <p:cNvSpPr/>
          <p:nvPr/>
        </p:nvSpPr>
        <p:spPr>
          <a:xfrm>
            <a:off x="9361456" y="4124099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</p:spTree>
    <p:extLst>
      <p:ext uri="{BB962C8B-B14F-4D97-AF65-F5344CB8AC3E}">
        <p14:creationId xmlns:p14="http://schemas.microsoft.com/office/powerpoint/2010/main" val="2741344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/>
          <p:cNvSpPr/>
          <p:nvPr/>
        </p:nvSpPr>
        <p:spPr>
          <a:xfrm>
            <a:off x="5618345" y="1065203"/>
            <a:ext cx="952262" cy="47613"/>
          </a:xfrm>
          <a:prstGeom prst="rect">
            <a:avLst/>
          </a:prstGeom>
          <a:solidFill>
            <a:srgbClr val="00A0B0"/>
          </a:solidFill>
        </p:spPr>
      </p:sp>
      <p:sp>
        <p:nvSpPr>
          <p:cNvPr id="4" name="Object 3"/>
          <p:cNvSpPr/>
          <p:nvPr/>
        </p:nvSpPr>
        <p:spPr>
          <a:xfrm>
            <a:off x="95226" y="408226"/>
            <a:ext cx="11998500" cy="3712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84"/>
              </a:lnSpc>
              <a:spcAft>
                <a:spcPts val="600"/>
              </a:spcAft>
              <a:buNone/>
            </a:pPr>
            <a:r>
              <a:rPr lang="en-US" sz="3400" b="1" dirty="0">
                <a:solidFill>
                  <a:srgbClr val="333333"/>
                </a:solidFill>
                <a:latin typeface="Playfair Display Black" pitchFamily="34" charset="0"/>
              </a:rPr>
              <a:t>Initial insight from price analysis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2190977" y="1988707"/>
            <a:ext cx="1142714" cy="40947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7" name="Object 6"/>
          <p:cNvSpPr/>
          <p:nvPr/>
        </p:nvSpPr>
        <p:spPr>
          <a:xfrm>
            <a:off x="1112520" y="1398494"/>
            <a:ext cx="9555480" cy="50036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514350" indent="-514350" algn="l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Median price is a better measure of price as there is a fat tail in the distribution leading to the mean being higher</a:t>
            </a:r>
            <a:b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</a:br>
            <a:endParaRPr lang="en-US" sz="2600" dirty="0">
              <a:solidFill>
                <a:srgbClr val="333333"/>
              </a:solidFill>
              <a:latin typeface="Raleway SemiBold" pitchFamily="34" charset="0"/>
              <a:ea typeface="Raleway SemiBold" pitchFamily="34" charset="-122"/>
              <a:cs typeface="Raleway SemiBold" pitchFamily="34" charset="-120"/>
            </a:endParaRPr>
          </a:p>
          <a:p>
            <a:pPr marL="514350" indent="-514350" algn="l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Price for shared and private rooms are very similar across the country apart from Hawaii where private rooms are more expensive – supply being a lot less on an island?</a:t>
            </a:r>
            <a:b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</a:br>
            <a:endParaRPr lang="en-US" sz="2600" dirty="0">
              <a:solidFill>
                <a:srgbClr val="333333"/>
              </a:solidFill>
              <a:latin typeface="Raleway SemiBold" pitchFamily="34" charset="0"/>
              <a:ea typeface="Raleway SemiBold" pitchFamily="34" charset="-122"/>
              <a:cs typeface="Raleway SemiBold" pitchFamily="34" charset="-120"/>
            </a:endParaRPr>
          </a:p>
          <a:p>
            <a:pPr marL="514350" indent="-514350" algn="l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solidFill>
                  <a:srgbClr val="333333"/>
                </a:solidFill>
                <a:latin typeface="Raleway SemiBold" pitchFamily="34" charset="0"/>
                <a:ea typeface="Raleway SemiBold" pitchFamily="34" charset="-122"/>
                <a:cs typeface="Raleway SemiBold" pitchFamily="34" charset="-120"/>
              </a:rPr>
              <a:t>Nevada contains a lot more high-priced hotel rooms – Las Vegas?</a:t>
            </a:r>
          </a:p>
          <a:p>
            <a:pPr marL="514350" indent="-514350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endParaRPr lang="en-US" sz="2600" dirty="0">
              <a:solidFill>
                <a:srgbClr val="333333"/>
              </a:solidFill>
              <a:latin typeface="Raleway SemiBold" pitchFamily="34" charset="0"/>
            </a:endParaRPr>
          </a:p>
          <a:p>
            <a:pPr marL="514350" indent="-514350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GB" sz="2600" dirty="0">
                <a:solidFill>
                  <a:srgbClr val="333333"/>
                </a:solidFill>
                <a:latin typeface="Raleway SemiBold" pitchFamily="34" charset="0"/>
              </a:rPr>
              <a:t>New York and Nevada provides travellers with great value compared to hotel rooms.</a:t>
            </a:r>
          </a:p>
          <a:p>
            <a:pPr marL="514350" indent="-514350" algn="l">
              <a:lnSpc>
                <a:spcPts val="2982"/>
              </a:lnSpc>
              <a:spcAft>
                <a:spcPts val="600"/>
              </a:spcAft>
              <a:buFont typeface="+mj-lt"/>
              <a:buAutoNum type="arabicPeriod"/>
            </a:pPr>
            <a:endParaRPr lang="en-US" sz="2600" dirty="0">
              <a:solidFill>
                <a:srgbClr val="333333"/>
              </a:solidFill>
              <a:latin typeface="Raleway SemiBold" pitchFamily="34" charset="0"/>
              <a:ea typeface="Raleway SemiBold" pitchFamily="34" charset="-122"/>
              <a:cs typeface="Raleway SemiBold" pitchFamily="34" charset="-12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48FCE122-0E61-48F3-ABD9-443F12DFEDD1}"/>
              </a:ext>
            </a:extLst>
          </p:cNvPr>
          <p:cNvSpPr/>
          <p:nvPr/>
        </p:nvSpPr>
        <p:spPr>
          <a:xfrm>
            <a:off x="1008031" y="1388969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8" name="Object 9">
            <a:extLst>
              <a:ext uri="{FF2B5EF4-FFF2-40B4-BE49-F238E27FC236}">
                <a16:creationId xmlns:a16="http://schemas.microsoft.com/office/drawing/2014/main" id="{45ED3B13-9DA0-45FF-B013-280D4E909C31}"/>
              </a:ext>
            </a:extLst>
          </p:cNvPr>
          <p:cNvSpPr/>
          <p:nvPr/>
        </p:nvSpPr>
        <p:spPr>
          <a:xfrm>
            <a:off x="1030134" y="2613463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D9F6618E-077F-47A1-A05F-5F049B137C06}"/>
              </a:ext>
            </a:extLst>
          </p:cNvPr>
          <p:cNvSpPr/>
          <p:nvPr/>
        </p:nvSpPr>
        <p:spPr>
          <a:xfrm>
            <a:off x="1036606" y="4209337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  <p:sp>
        <p:nvSpPr>
          <p:cNvPr id="10" name="Object 9">
            <a:extLst>
              <a:ext uri="{FF2B5EF4-FFF2-40B4-BE49-F238E27FC236}">
                <a16:creationId xmlns:a16="http://schemas.microsoft.com/office/drawing/2014/main" id="{AEA00118-3A42-43A7-92EA-551EC209427E}"/>
              </a:ext>
            </a:extLst>
          </p:cNvPr>
          <p:cNvSpPr/>
          <p:nvPr/>
        </p:nvSpPr>
        <p:spPr>
          <a:xfrm>
            <a:off x="1039659" y="5519556"/>
            <a:ext cx="380905" cy="380905"/>
          </a:xfrm>
          <a:prstGeom prst="ellipse">
            <a:avLst/>
          </a:prstGeom>
          <a:noFill/>
          <a:ln w="50800">
            <a:solidFill>
              <a:srgbClr val="00A0B0"/>
            </a:solidFill>
            <a:prstDash val="solid"/>
            <a:miter lim="800000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8754</TotalTime>
  <Words>221</Words>
  <Application>Microsoft Office PowerPoint</Application>
  <PresentationFormat>Widescreen</PresentationFormat>
  <Paragraphs>28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Playfair Display Black</vt:lpstr>
      <vt:lpstr>Calibri</vt:lpstr>
      <vt:lpstr>Arial</vt:lpstr>
      <vt:lpstr>Raleway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Neel Patel</cp:lastModifiedBy>
  <cp:revision>12</cp:revision>
  <dcterms:created xsi:type="dcterms:W3CDTF">2020-07-28T16:06:02Z</dcterms:created>
  <dcterms:modified xsi:type="dcterms:W3CDTF">2021-02-14T19:00:07Z</dcterms:modified>
</cp:coreProperties>
</file>